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4"/>
  </p:notesMasterIdLst>
  <p:sldIdLst>
    <p:sldId id="277" r:id="rId2"/>
    <p:sldId id="282" r:id="rId3"/>
    <p:sldId id="376" r:id="rId4"/>
    <p:sldId id="262" r:id="rId5"/>
    <p:sldId id="303" r:id="rId6"/>
    <p:sldId id="304" r:id="rId7"/>
    <p:sldId id="305" r:id="rId8"/>
    <p:sldId id="306" r:id="rId9"/>
    <p:sldId id="307" r:id="rId10"/>
    <p:sldId id="309" r:id="rId11"/>
    <p:sldId id="363" r:id="rId12"/>
    <p:sldId id="292" r:id="rId13"/>
    <p:sldId id="349" r:id="rId14"/>
    <p:sldId id="350" r:id="rId15"/>
    <p:sldId id="312" r:id="rId16"/>
    <p:sldId id="314" r:id="rId17"/>
    <p:sldId id="313" r:id="rId18"/>
    <p:sldId id="315" r:id="rId19"/>
    <p:sldId id="318" r:id="rId20"/>
    <p:sldId id="319" r:id="rId21"/>
    <p:sldId id="317" r:id="rId22"/>
    <p:sldId id="322" r:id="rId23"/>
    <p:sldId id="323" r:id="rId24"/>
    <p:sldId id="320" r:id="rId25"/>
    <p:sldId id="324" r:id="rId26"/>
    <p:sldId id="325" r:id="rId27"/>
    <p:sldId id="328" r:id="rId28"/>
    <p:sldId id="321" r:id="rId29"/>
    <p:sldId id="344" r:id="rId30"/>
    <p:sldId id="345" r:id="rId31"/>
    <p:sldId id="346" r:id="rId32"/>
    <p:sldId id="347" r:id="rId33"/>
    <p:sldId id="351" r:id="rId34"/>
    <p:sldId id="336" r:id="rId35"/>
    <p:sldId id="337" r:id="rId36"/>
    <p:sldId id="311" r:id="rId37"/>
    <p:sldId id="335" r:id="rId38"/>
    <p:sldId id="338" r:id="rId39"/>
    <p:sldId id="348" r:id="rId40"/>
    <p:sldId id="332" r:id="rId41"/>
    <p:sldId id="333" r:id="rId42"/>
    <p:sldId id="334" r:id="rId43"/>
    <p:sldId id="339" r:id="rId44"/>
    <p:sldId id="340" r:id="rId45"/>
    <p:sldId id="341" r:id="rId46"/>
    <p:sldId id="342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00" r:id="rId55"/>
    <p:sldId id="360" r:id="rId56"/>
    <p:sldId id="361" r:id="rId57"/>
    <p:sldId id="362" r:id="rId58"/>
    <p:sldId id="343" r:id="rId59"/>
    <p:sldId id="364" r:id="rId60"/>
    <p:sldId id="365" r:id="rId61"/>
    <p:sldId id="366" r:id="rId62"/>
    <p:sldId id="377" r:id="rId63"/>
    <p:sldId id="367" r:id="rId64"/>
    <p:sldId id="368" r:id="rId65"/>
    <p:sldId id="369" r:id="rId66"/>
    <p:sldId id="370" r:id="rId67"/>
    <p:sldId id="374" r:id="rId68"/>
    <p:sldId id="375" r:id="rId69"/>
    <p:sldId id="372" r:id="rId70"/>
    <p:sldId id="299" r:id="rId71"/>
    <p:sldId id="373" r:id="rId72"/>
    <p:sldId id="270" r:id="rId73"/>
  </p:sldIdLst>
  <p:sldSz cx="9144000" cy="5143500" type="screen16x9"/>
  <p:notesSz cx="6858000" cy="9144000"/>
  <p:embeddedFontLst>
    <p:embeddedFont>
      <p:font typeface="Yoon 윤고딕 520_TT" panose="020B0600000101010101" charset="-127"/>
      <p:regular r:id="rId75"/>
    </p:embeddedFont>
    <p:embeddedFont>
      <p:font typeface="나눔고딕" panose="020D0604000000000000" pitchFamily="50" charset="-127"/>
      <p:regular r:id="rId76"/>
      <p:bold r:id="rId77"/>
    </p:embeddedFont>
    <p:embeddedFont>
      <p:font typeface="맑은 고딕" panose="020B0503020000020004" pitchFamily="50" charset="-127"/>
      <p:regular r:id="rId78"/>
      <p:bold r:id="rId79"/>
    </p:embeddedFont>
    <p:embeddedFont>
      <p:font typeface="Helvetica" panose="020B0604020202020204" pitchFamily="34" charset="0"/>
      <p:regular r:id="rId80"/>
      <p:bold r:id="rId81"/>
      <p:italic r:id="rId82"/>
      <p:boldItalic r:id="rId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CDC"/>
    <a:srgbClr val="DCE8E8"/>
    <a:srgbClr val="C0D6D6"/>
    <a:srgbClr val="282828"/>
    <a:srgbClr val="01B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6" autoAdjust="0"/>
    <p:restoredTop sz="85185" autoAdjust="0"/>
  </p:normalViewPr>
  <p:slideViewPr>
    <p:cSldViewPr>
      <p:cViewPr varScale="1">
        <p:scale>
          <a:sx n="195" d="100"/>
          <a:sy n="195" d="100"/>
        </p:scale>
        <p:origin x="162" y="-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C0B8E-7D06-4E0D-939A-434AF6FDA1F7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D522B-91C8-490B-8DFA-F67D76DDA7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55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0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0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  <a:defRPr/>
            </a:pPr>
            <a:endParaRPr lang="en-US" altLang="ko-KR" sz="800" b="0" dirty="0" smtClean="0">
              <a:latin typeface="Arial" charset="0"/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849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  <a:defRPr/>
            </a:pPr>
            <a:endParaRPr lang="en-US" altLang="ko-KR" sz="800" b="0" dirty="0" smtClean="0">
              <a:latin typeface="Arial" charset="0"/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8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8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8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63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3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3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3D627-1896-418B-968F-94F79016106E}" type="datetimeFigureOut">
              <a:rPr lang="ko-KR" altLang="en-US" smtClean="0"/>
              <a:pPr/>
              <a:t>2015-06-08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27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660232" y="3723878"/>
            <a:ext cx="23775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201158034 </a:t>
            </a:r>
            <a:r>
              <a:rPr lang="ko-KR" altLang="en-US" sz="2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최진석</a:t>
            </a:r>
            <a:endParaRPr lang="en-US" altLang="ko-KR" sz="20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200958127 </a:t>
            </a:r>
            <a:r>
              <a:rPr lang="ko-KR" altLang="en-US" sz="2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김훈식</a:t>
            </a:r>
            <a:endParaRPr lang="en-US" altLang="ko-KR" sz="20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201158038 </a:t>
            </a:r>
            <a:r>
              <a:rPr lang="ko-KR" altLang="en-US" sz="2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성경모</a:t>
            </a:r>
            <a:endParaRPr lang="en-US" altLang="ko-KR" sz="20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201358037 </a:t>
            </a:r>
            <a:r>
              <a:rPr lang="ko-KR" altLang="en-US" sz="2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조수종</a:t>
            </a:r>
            <a:endParaRPr lang="en-US" altLang="ko-KR" sz="20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58569" y="2111215"/>
            <a:ext cx="2212345" cy="871763"/>
            <a:chOff x="3409453" y="1925675"/>
            <a:chExt cx="2212345" cy="871763"/>
          </a:xfrm>
        </p:grpSpPr>
        <p:sp>
          <p:nvSpPr>
            <p:cNvPr id="11" name="TextBox 10"/>
            <p:cNvSpPr txBox="1"/>
            <p:nvPr/>
          </p:nvSpPr>
          <p:spPr>
            <a:xfrm>
              <a:off x="3409453" y="1925675"/>
              <a:ext cx="22123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                   수강신청프로그램</a:t>
              </a:r>
              <a:endParaRPr lang="ko-KR" altLang="en-US" sz="10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32845" y="2074163"/>
              <a:ext cx="1370889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SUS</a:t>
              </a:r>
            </a:p>
            <a:p>
              <a:pPr algn="ctr"/>
              <a:r>
                <a:rPr lang="en-US" altLang="ko-KR" sz="1100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(Sign Up Success) </a:t>
              </a:r>
              <a:endParaRPr lang="ko-KR" altLang="en-US" sz="11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0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9283" y="12743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1" y="15953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1820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구성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&lt;E-R Diagram&gt;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7533"/>
            <a:ext cx="7992887" cy="432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5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</a:t>
            </a:r>
            <a:endParaRPr lang="en-US" altLang="ko-KR" sz="1500" dirty="0" smtClean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4" y="598322"/>
            <a:ext cx="7927056" cy="427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5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28553" y="166599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684074" y="19731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5376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메인화면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80" y="498934"/>
            <a:ext cx="3982709" cy="313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26407" y="3908543"/>
            <a:ext cx="4107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▷ </a:t>
            </a:r>
            <a:r>
              <a:rPr lang="ko-KR" altLang="en-US" sz="1400" dirty="0" err="1" smtClean="0"/>
              <a:t>로그인을</a:t>
            </a:r>
            <a:r>
              <a:rPr lang="ko-KR" altLang="en-US" sz="1400" dirty="0" smtClean="0"/>
              <a:t> 통한 학생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교수를 구분한다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▷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관리자는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라는 아이디를 통해 </a:t>
            </a:r>
            <a:r>
              <a:rPr lang="ko-KR" altLang="en-US" sz="1400" dirty="0" err="1" smtClean="0"/>
              <a:t>로그인한다</a:t>
            </a:r>
            <a:r>
              <a:rPr lang="en-US" altLang="ko-KR" sz="1400" dirty="0" smtClean="0"/>
              <a:t>.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60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0794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6985" r="22730" b="12514"/>
          <a:stretch/>
        </p:blipFill>
        <p:spPr bwMode="auto">
          <a:xfrm>
            <a:off x="997738" y="699541"/>
            <a:ext cx="6670606" cy="346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74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8584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로그인 </a:t>
            </a:r>
            <a:r>
              <a:rPr lang="ko-KR" altLang="en-US" sz="15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메인화면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88" y="652659"/>
            <a:ext cx="7888584" cy="42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74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9543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페이지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81052"/>
            <a:ext cx="2401200" cy="437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606277" y="1374161"/>
            <a:ext cx="3600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▷관리자 페이지</a:t>
            </a:r>
            <a:endParaRPr lang="en-US" altLang="ko-KR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과목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교수 등록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과목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교수 삭제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공지사항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게시판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1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05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과목등록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0" y="593760"/>
            <a:ext cx="7863432" cy="428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528" y="1627936"/>
            <a:ext cx="34480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1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과목등록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46" y="492003"/>
            <a:ext cx="6084917" cy="452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55526"/>
            <a:ext cx="5904656" cy="445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9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과목삭제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92696"/>
            <a:ext cx="7704856" cy="42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84452"/>
            <a:ext cx="34004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1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과목삭제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607171"/>
            <a:ext cx="5400599" cy="436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138" y="627534"/>
            <a:ext cx="6084358" cy="434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7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 flipH="1">
            <a:off x="5659392" y="798184"/>
            <a:ext cx="632650" cy="0"/>
          </a:xfrm>
          <a:prstGeom prst="line">
            <a:avLst/>
          </a:prstGeom>
          <a:ln w="19050">
            <a:solidFill>
              <a:srgbClr val="01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6318654" y="2055933"/>
            <a:ext cx="632650" cy="0"/>
          </a:xfrm>
          <a:prstGeom prst="line">
            <a:avLst/>
          </a:prstGeom>
          <a:ln w="19050">
            <a:solidFill>
              <a:srgbClr val="01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307229" y="-257853"/>
            <a:ext cx="0" cy="5672775"/>
          </a:xfrm>
          <a:prstGeom prst="line">
            <a:avLst/>
          </a:prstGeom>
          <a:ln w="19050">
            <a:solidFill>
              <a:srgbClr val="01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눈물 방울 18"/>
          <p:cNvSpPr/>
          <p:nvPr/>
        </p:nvSpPr>
        <p:spPr>
          <a:xfrm rot="2769021">
            <a:off x="6041729" y="1977689"/>
            <a:ext cx="141285" cy="141059"/>
          </a:xfrm>
          <a:prstGeom prst="teardrop">
            <a:avLst/>
          </a:prstGeom>
          <a:solidFill>
            <a:srgbClr val="01B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73639" y="753686"/>
            <a:ext cx="80994" cy="809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269772" y="2020421"/>
            <a:ext cx="80994" cy="809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눈물 방울 27"/>
          <p:cNvSpPr/>
          <p:nvPr/>
        </p:nvSpPr>
        <p:spPr>
          <a:xfrm rot="13499817">
            <a:off x="6449304" y="719959"/>
            <a:ext cx="141285" cy="141059"/>
          </a:xfrm>
          <a:prstGeom prst="teardrop">
            <a:avLst/>
          </a:prstGeom>
          <a:solidFill>
            <a:srgbClr val="01B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506645" y="690664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상황분석</a:t>
            </a:r>
            <a:endParaRPr lang="en-US" altLang="ko-KR" sz="12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09052" y="189926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구성</a:t>
            </a:r>
            <a:endParaRPr lang="ko-KR" altLang="en-US" sz="12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151409" y="411510"/>
            <a:ext cx="1512168" cy="75477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1B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948906" y="1660381"/>
            <a:ext cx="1512168" cy="75477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1B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254818" y="3390789"/>
            <a:ext cx="80994" cy="809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5636203" y="3435287"/>
            <a:ext cx="632650" cy="0"/>
          </a:xfrm>
          <a:prstGeom prst="line">
            <a:avLst/>
          </a:prstGeom>
          <a:ln w="19050">
            <a:solidFill>
              <a:srgbClr val="01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122196" y="3048613"/>
            <a:ext cx="1512168" cy="75477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1B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눈물 방울 24"/>
          <p:cNvSpPr/>
          <p:nvPr/>
        </p:nvSpPr>
        <p:spPr>
          <a:xfrm rot="13499817">
            <a:off x="6464512" y="3364559"/>
            <a:ext cx="141285" cy="141059"/>
          </a:xfrm>
          <a:prstGeom prst="teardrop">
            <a:avLst/>
          </a:prstGeom>
          <a:solidFill>
            <a:srgbClr val="01B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11960" y="3329922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능</a:t>
            </a:r>
            <a:endParaRPr lang="en-US" altLang="ko-KR" sz="12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999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학생등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록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77584"/>
            <a:ext cx="7776864" cy="419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86057"/>
            <a:ext cx="2530884" cy="217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00931"/>
            <a:ext cx="34194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7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학생등록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0" y="463632"/>
            <a:ext cx="6427857" cy="376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66454"/>
            <a:ext cx="6718532" cy="369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20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학생삭제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61425"/>
            <a:ext cx="7920880" cy="431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63254"/>
            <a:ext cx="34004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656493"/>
            <a:ext cx="42672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3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학생삭제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5" y="490914"/>
            <a:ext cx="6617255" cy="395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87574"/>
            <a:ext cx="633670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3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교수등록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4" y="651930"/>
            <a:ext cx="7981230" cy="422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54970"/>
            <a:ext cx="2342971" cy="204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92167"/>
            <a:ext cx="3429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7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교수등록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1" y="601686"/>
            <a:ext cx="6436655" cy="391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41939"/>
            <a:ext cx="6552729" cy="386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1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교수삭제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55526"/>
            <a:ext cx="799288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13724"/>
            <a:ext cx="34480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857275"/>
            <a:ext cx="43434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1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268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교수삭제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83424"/>
            <a:ext cx="5904656" cy="357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890166"/>
            <a:ext cx="5621247" cy="255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363838"/>
            <a:ext cx="5630045" cy="85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7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78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공지사항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글쓰기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46" y="589929"/>
            <a:ext cx="7875925" cy="435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7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78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공지사항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글쓰기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50" y="553752"/>
            <a:ext cx="7900829" cy="43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 flipH="1">
            <a:off x="6315614" y="1026585"/>
            <a:ext cx="632650" cy="0"/>
          </a:xfrm>
          <a:prstGeom prst="line">
            <a:avLst/>
          </a:prstGeom>
          <a:ln w="19050">
            <a:solidFill>
              <a:srgbClr val="01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5652485" y="2587823"/>
            <a:ext cx="632650" cy="0"/>
          </a:xfrm>
          <a:prstGeom prst="line">
            <a:avLst/>
          </a:prstGeom>
          <a:ln w="19050">
            <a:solidFill>
              <a:srgbClr val="01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6302843" y="4184707"/>
            <a:ext cx="632650" cy="0"/>
          </a:xfrm>
          <a:prstGeom prst="line">
            <a:avLst/>
          </a:prstGeom>
          <a:ln w="19050">
            <a:solidFill>
              <a:srgbClr val="01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307229" y="-257853"/>
            <a:ext cx="0" cy="5672775"/>
          </a:xfrm>
          <a:prstGeom prst="line">
            <a:avLst/>
          </a:prstGeom>
          <a:ln w="19050">
            <a:solidFill>
              <a:srgbClr val="01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눈물 방울 18"/>
          <p:cNvSpPr/>
          <p:nvPr/>
        </p:nvSpPr>
        <p:spPr>
          <a:xfrm rot="2769021">
            <a:off x="6025918" y="4106463"/>
            <a:ext cx="141285" cy="141059"/>
          </a:xfrm>
          <a:prstGeom prst="teardrop">
            <a:avLst/>
          </a:prstGeom>
          <a:solidFill>
            <a:srgbClr val="01B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66732" y="990965"/>
            <a:ext cx="80994" cy="809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66732" y="2543325"/>
            <a:ext cx="80994" cy="809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253961" y="4149195"/>
            <a:ext cx="80994" cy="809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눈물 방울 27"/>
          <p:cNvSpPr/>
          <p:nvPr/>
        </p:nvSpPr>
        <p:spPr>
          <a:xfrm rot="13499817">
            <a:off x="6442397" y="2509598"/>
            <a:ext cx="141285" cy="141059"/>
          </a:xfrm>
          <a:prstGeom prst="teardrop">
            <a:avLst/>
          </a:prstGeom>
          <a:solidFill>
            <a:srgbClr val="01B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눈물 방울 29"/>
          <p:cNvSpPr/>
          <p:nvPr/>
        </p:nvSpPr>
        <p:spPr>
          <a:xfrm rot="2769021">
            <a:off x="5969312" y="973632"/>
            <a:ext cx="141285" cy="141059"/>
          </a:xfrm>
          <a:prstGeom prst="teardrop">
            <a:avLst/>
          </a:prstGeom>
          <a:solidFill>
            <a:srgbClr val="01B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644009" y="2480303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소감</a:t>
            </a:r>
            <a:endParaRPr lang="en-US" altLang="ko-KR" sz="12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03177" y="404069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 &amp; A</a:t>
            </a:r>
            <a:endParaRPr lang="ko-KR" altLang="en-US" sz="12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308306" y="882569"/>
            <a:ext cx="7617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기대효</a:t>
            </a:r>
            <a:r>
              <a:rPr lang="ko-KR" altLang="en-US" sz="12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과</a:t>
            </a:r>
            <a:endParaRPr lang="en-US" altLang="ko-KR" sz="12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945866" y="639911"/>
            <a:ext cx="1512168" cy="75477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1B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4144502" y="2201149"/>
            <a:ext cx="1512168" cy="75477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1B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933095" y="3789155"/>
            <a:ext cx="1512168" cy="75477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1B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072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78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공지사항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글삭제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0" y="555526"/>
            <a:ext cx="7863432" cy="433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78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공지사항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글삭제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48" y="561517"/>
            <a:ext cx="7881432" cy="438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78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공지사항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글삭제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12" y="533012"/>
            <a:ext cx="7589959" cy="434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30476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관리자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공지사항 접근권한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7534"/>
            <a:ext cx="7704856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t="-495" r="9236" b="-637"/>
          <a:stretch/>
        </p:blipFill>
        <p:spPr bwMode="auto">
          <a:xfrm>
            <a:off x="1187624" y="699542"/>
            <a:ext cx="691276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630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로그인 </a:t>
            </a:r>
            <a:r>
              <a:rPr lang="ko-KR" altLang="en-US" sz="15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메인화면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54" y="593948"/>
            <a:ext cx="7926725" cy="435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7732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페이지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06857"/>
            <a:ext cx="2401200" cy="4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606277" y="1374161"/>
            <a:ext cx="3600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▷교수 페이지</a:t>
            </a:r>
            <a:endParaRPr lang="en-US" altLang="ko-KR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과목선택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과목취소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과목조회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정보확인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정보수정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공지사항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게시판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1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6164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과목조회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전공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0" y="627534"/>
            <a:ext cx="786343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6164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과목조회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교양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88681"/>
            <a:ext cx="7810922" cy="435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0874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과목개설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34" y="494173"/>
            <a:ext cx="7947446" cy="452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28720"/>
            <a:ext cx="2457486" cy="211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93646"/>
            <a:ext cx="33909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9283" y="870927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1" y="119129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5642" y="51470"/>
            <a:ext cx="137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3568" y="51470"/>
            <a:ext cx="963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상황 분석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681" y="1052679"/>
            <a:ext cx="772679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▷ 학교에 등록되는 학생의 인원수와 등록되는 과목의 수가 많아지고</a:t>
            </a:r>
            <a:r>
              <a:rPr lang="en-US" altLang="ko-KR" sz="1400" dirty="0" smtClean="0"/>
              <a:t>,  </a:t>
            </a:r>
            <a:r>
              <a:rPr lang="ko-KR" altLang="en-US" sz="1400" dirty="0" err="1" smtClean="0"/>
              <a:t>다향화</a:t>
            </a:r>
            <a:r>
              <a:rPr lang="ko-KR" altLang="en-US" sz="1400" dirty="0" smtClean="0"/>
              <a:t> 됨에 따라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학생의 신상 및 과목의 수를 체계적으로 처리하고 관리할 수 있는 방법이 필요하다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▷ 이러한 환경을 개선하기 위해 사용자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교수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학생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가 보다 간편하고 편리하게 사용할 수 있는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시스템이 필요하다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▷ 관리자는 학생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교수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과목의 데이</a:t>
            </a:r>
            <a:r>
              <a:rPr lang="ko-KR" altLang="en-US" sz="1400" dirty="0"/>
              <a:t>터</a:t>
            </a:r>
            <a:r>
              <a:rPr lang="ko-KR" altLang="en-US" sz="1400" dirty="0" smtClean="0"/>
              <a:t>를 관리한다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▷ 학생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교수는 관리자를 통해 저장된 데이터에 의해 </a:t>
            </a:r>
            <a:endParaRPr lang="en-US" altLang="ko-KR" sz="1400" dirty="0" smtClean="0"/>
          </a:p>
          <a:p>
            <a:r>
              <a:rPr lang="ko-KR" altLang="en-US" sz="1400" dirty="0" smtClean="0"/>
              <a:t>    </a:t>
            </a:r>
            <a:r>
              <a:rPr lang="ko-KR" altLang="en-US" sz="1400" dirty="0" err="1" smtClean="0"/>
              <a:t>로그인을</a:t>
            </a:r>
            <a:r>
              <a:rPr lang="ko-KR" altLang="en-US" sz="1400" dirty="0" smtClean="0"/>
              <a:t> 하고 각각에 맞는 기능들을 수행한다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0760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0874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과목개설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94" y="620011"/>
            <a:ext cx="7878877" cy="432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58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 개설 취소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85844"/>
            <a:ext cx="7858944" cy="429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40" y="1637482"/>
            <a:ext cx="2220883" cy="194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55" y="1872599"/>
            <a:ext cx="33718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58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과목 개설 취소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11" y="537646"/>
            <a:ext cx="8053760" cy="448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58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개인 정보 확인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67775"/>
            <a:ext cx="7776864" cy="438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58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개인 정보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0" y="633682"/>
            <a:ext cx="7863432" cy="438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63" y="1923678"/>
            <a:ext cx="34099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754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개인 정보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수정 확인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0" y="588870"/>
            <a:ext cx="7863432" cy="443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754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개인 정보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수정 확인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64" y="633413"/>
            <a:ext cx="638604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155890"/>
            <a:ext cx="5904657" cy="364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04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게시판 글쓰기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0" y="603172"/>
            <a:ext cx="7863432" cy="420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04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게시판 글쓰기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2" y="608906"/>
            <a:ext cx="7832600" cy="426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04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게시판 </a:t>
            </a:r>
            <a:r>
              <a:rPr lang="ko-KR" altLang="en-US" sz="15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글삭제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5904"/>
            <a:ext cx="7776864" cy="432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9283" y="12743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1" y="15953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6129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구성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스키마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051" y="483518"/>
            <a:ext cx="35839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CREATE TABLE `course` (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course_id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`title`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`credits` </a:t>
            </a:r>
            <a:r>
              <a:rPr lang="en-US" altLang="ko-KR" dirty="0" err="1"/>
              <a:t>int</a:t>
            </a:r>
            <a:r>
              <a:rPr lang="en-US" altLang="ko-KR" dirty="0"/>
              <a:t>(11) NOT NULL,</a:t>
            </a:r>
          </a:p>
          <a:p>
            <a:r>
              <a:rPr lang="en-US" altLang="ko-KR" dirty="0"/>
              <a:t>  `type` </a:t>
            </a:r>
            <a:r>
              <a:rPr lang="en-US" altLang="ko-KR" dirty="0" err="1"/>
              <a:t>varchar</a:t>
            </a:r>
            <a:r>
              <a:rPr lang="en-US" altLang="ko-KR" dirty="0"/>
              <a:t>(10) NOT NULL,</a:t>
            </a:r>
          </a:p>
          <a:p>
            <a:r>
              <a:rPr lang="en-US" altLang="ko-KR" dirty="0"/>
              <a:t>  `year` </a:t>
            </a:r>
            <a:r>
              <a:rPr lang="en-US" altLang="ko-KR" dirty="0" err="1"/>
              <a:t>int</a:t>
            </a:r>
            <a:r>
              <a:rPr lang="en-US" altLang="ko-KR" dirty="0"/>
              <a:t>(10) NOT NULL DEFAULT '2015',</a:t>
            </a:r>
          </a:p>
          <a:p>
            <a:r>
              <a:rPr lang="en-US" altLang="ko-KR" dirty="0"/>
              <a:t>  `term` </a:t>
            </a:r>
            <a:r>
              <a:rPr lang="en-US" altLang="ko-KR" dirty="0" err="1"/>
              <a:t>int</a:t>
            </a:r>
            <a:r>
              <a:rPr lang="en-US" altLang="ko-KR" dirty="0"/>
              <a:t>(10) NOT NULL DEFAULT '1',</a:t>
            </a:r>
          </a:p>
          <a:p>
            <a:r>
              <a:rPr lang="en-US" altLang="ko-KR" dirty="0"/>
              <a:t>  `classroom` </a:t>
            </a:r>
            <a:r>
              <a:rPr lang="en-US" altLang="ko-KR" dirty="0" err="1"/>
              <a:t>varchar</a:t>
            </a:r>
            <a:r>
              <a:rPr lang="en-US" altLang="ko-KR" dirty="0"/>
              <a:t>(10) </a:t>
            </a:r>
            <a:endParaRPr lang="en-US" altLang="ko-KR" dirty="0" smtClean="0"/>
          </a:p>
          <a:p>
            <a:r>
              <a:rPr lang="en-US" altLang="ko-KR" dirty="0" smtClean="0"/>
              <a:t>NOT </a:t>
            </a:r>
            <a:r>
              <a:rPr lang="en-US" altLang="ko-KR" dirty="0"/>
              <a:t>NULL,</a:t>
            </a:r>
          </a:p>
          <a:p>
            <a:r>
              <a:rPr lang="en-US" altLang="ko-KR" dirty="0"/>
              <a:t>  PRIMARY KEY (`</a:t>
            </a:r>
            <a:r>
              <a:rPr lang="en-US" altLang="ko-KR" dirty="0" err="1"/>
              <a:t>course_id</a:t>
            </a:r>
            <a:r>
              <a:rPr lang="en-US" altLang="ko-KR" dirty="0"/>
              <a:t>`)</a:t>
            </a:r>
          </a:p>
          <a:p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21861" y="483518"/>
            <a:ext cx="43706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CREATE TABLE `professor` (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professor_id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professor_name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</a:t>
            </a:r>
            <a:endParaRPr lang="en-US" altLang="ko-KR" dirty="0" smtClean="0"/>
          </a:p>
          <a:p>
            <a:r>
              <a:rPr lang="en-US" altLang="ko-KR" dirty="0" smtClean="0"/>
              <a:t>NOT </a:t>
            </a:r>
            <a:r>
              <a:rPr lang="en-US" altLang="ko-KR" dirty="0"/>
              <a:t>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professor_address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(50) </a:t>
            </a:r>
            <a:endParaRPr lang="en-US" altLang="ko-KR" dirty="0" smtClean="0"/>
          </a:p>
          <a:p>
            <a:r>
              <a:rPr lang="en-US" altLang="ko-KR" dirty="0" smtClean="0"/>
              <a:t>NOT </a:t>
            </a:r>
            <a:r>
              <a:rPr lang="en-US" altLang="ko-KR" dirty="0"/>
              <a:t>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professor_phone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(15) </a:t>
            </a:r>
            <a:endParaRPr lang="en-US" altLang="ko-KR" dirty="0" smtClean="0"/>
          </a:p>
          <a:p>
            <a:r>
              <a:rPr lang="en-US" altLang="ko-KR" dirty="0" smtClean="0"/>
              <a:t>NOT </a:t>
            </a:r>
            <a:r>
              <a:rPr lang="en-US" altLang="ko-KR" dirty="0"/>
              <a:t>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professor_dept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</a:t>
            </a:r>
            <a:endParaRPr lang="en-US" altLang="ko-KR" dirty="0" smtClean="0"/>
          </a:p>
          <a:p>
            <a:r>
              <a:rPr lang="en-US" altLang="ko-KR" dirty="0" smtClean="0"/>
              <a:t>NOT </a:t>
            </a:r>
            <a:r>
              <a:rPr lang="en-US" altLang="ko-KR" dirty="0"/>
              <a:t>NULL,</a:t>
            </a:r>
          </a:p>
          <a:p>
            <a:r>
              <a:rPr lang="en-US" altLang="ko-KR" dirty="0"/>
              <a:t>  `password` </a:t>
            </a:r>
            <a:r>
              <a:rPr lang="en-US" altLang="ko-KR" dirty="0" err="1"/>
              <a:t>varchar</a:t>
            </a:r>
            <a:r>
              <a:rPr lang="en-US" altLang="ko-KR" dirty="0"/>
              <a:t>(100) NOT NULL,</a:t>
            </a:r>
          </a:p>
          <a:p>
            <a:r>
              <a:rPr lang="en-US" altLang="ko-KR" dirty="0"/>
              <a:t>  PRIMARY KEY (`</a:t>
            </a:r>
            <a:r>
              <a:rPr lang="en-US" altLang="ko-KR" dirty="0" err="1"/>
              <a:t>professor_id</a:t>
            </a:r>
            <a:r>
              <a:rPr lang="en-US" altLang="ko-KR" dirty="0"/>
              <a:t>`)</a:t>
            </a:r>
          </a:p>
          <a:p>
            <a:r>
              <a:rPr lang="en-US" altLang="ko-KR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6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04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게시판 </a:t>
            </a:r>
            <a:r>
              <a:rPr lang="ko-KR" altLang="en-US" sz="1500" dirty="0" err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글삭제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7534"/>
            <a:ext cx="799288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04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게시판 </a:t>
            </a:r>
            <a:r>
              <a:rPr lang="ko-KR" altLang="en-US" sz="1500" dirty="0" err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글삭제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0" y="515854"/>
            <a:ext cx="7935440" cy="443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t="2260" r="7931" b="38883"/>
          <a:stretch/>
        </p:blipFill>
        <p:spPr bwMode="auto">
          <a:xfrm>
            <a:off x="1115616" y="603358"/>
            <a:ext cx="7704856" cy="348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6853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로그인 </a:t>
            </a:r>
            <a:r>
              <a:rPr lang="ko-KR" altLang="en-US" sz="15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메인화면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9542"/>
            <a:ext cx="7776864" cy="423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7732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페이지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74288"/>
            <a:ext cx="2400300" cy="41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606277" y="1374161"/>
            <a:ext cx="3600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▷학생 페이지</a:t>
            </a:r>
            <a:endParaRPr lang="en-US" altLang="ko-KR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수강신청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수강취소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과목조회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정보확인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정보수정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공지사항 게시판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089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30877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개설 과목 조회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전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공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0" y="613290"/>
            <a:ext cx="7863432" cy="426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30877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개설 과목 조회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양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44" y="620583"/>
            <a:ext cx="7913736" cy="425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1419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수강 신청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0" y="555526"/>
            <a:ext cx="7863432" cy="42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1419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수강 신청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43649"/>
            <a:ext cx="78962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8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1419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수강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취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소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64" y="615842"/>
            <a:ext cx="7828408" cy="433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7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9283" y="12743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1" y="15953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6129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구성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스키마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70215" y="465222"/>
            <a:ext cx="36577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CREATE TABLE `student` (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student_id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student_name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student_address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(50) NOT 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student_phone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(15) NOT 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tot_cred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(11) DEFAULT '0',</a:t>
            </a:r>
          </a:p>
          <a:p>
            <a:r>
              <a:rPr lang="en-US" altLang="ko-KR" dirty="0"/>
              <a:t>  `password` </a:t>
            </a:r>
            <a:r>
              <a:rPr lang="en-US" altLang="ko-KR" dirty="0" err="1"/>
              <a:t>varchar</a:t>
            </a:r>
            <a:r>
              <a:rPr lang="en-US" altLang="ko-KR" dirty="0"/>
              <a:t>(100) </a:t>
            </a:r>
            <a:endParaRPr lang="en-US" altLang="ko-KR" dirty="0" smtClean="0"/>
          </a:p>
          <a:p>
            <a:r>
              <a:rPr lang="en-US" altLang="ko-KR" dirty="0" smtClean="0"/>
              <a:t>NOT </a:t>
            </a:r>
            <a:r>
              <a:rPr lang="en-US" altLang="ko-KR" dirty="0"/>
              <a:t>NULL,</a:t>
            </a:r>
          </a:p>
          <a:p>
            <a:r>
              <a:rPr lang="en-US" altLang="ko-KR" dirty="0"/>
              <a:t>  PRIMARY KEY (`</a:t>
            </a:r>
            <a:r>
              <a:rPr lang="en-US" altLang="ko-KR" dirty="0" err="1"/>
              <a:t>student_id</a:t>
            </a:r>
            <a:r>
              <a:rPr lang="en-US" altLang="ko-KR" dirty="0"/>
              <a:t>`)</a:t>
            </a:r>
          </a:p>
          <a:p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411381" y="482645"/>
            <a:ext cx="44810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CREATE TABLE `teaches` (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professor_id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course_id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PRIMARY </a:t>
            </a:r>
            <a:r>
              <a:rPr lang="en-US" altLang="ko-KR" dirty="0" smtClean="0"/>
              <a:t>KEY (`</a:t>
            </a:r>
            <a:r>
              <a:rPr lang="en-US" altLang="ko-KR" dirty="0"/>
              <a:t>professor_id`,`</a:t>
            </a:r>
            <a:r>
              <a:rPr lang="en-US" altLang="ko-KR" dirty="0" err="1"/>
              <a:t>course_id</a:t>
            </a:r>
            <a:r>
              <a:rPr lang="en-US" altLang="ko-KR" dirty="0"/>
              <a:t>`)</a:t>
            </a:r>
          </a:p>
          <a:p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433251" y="265788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CREATE TABLE `takes` (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student_id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course_id</a:t>
            </a:r>
            <a:r>
              <a:rPr lang="en-US" altLang="ko-KR" dirty="0"/>
              <a:t>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PRIMARY KEY (`student_id`,`</a:t>
            </a:r>
            <a:r>
              <a:rPr lang="en-US" altLang="ko-KR" dirty="0" err="1"/>
              <a:t>course_id</a:t>
            </a:r>
            <a:r>
              <a:rPr lang="en-US" altLang="ko-KR" dirty="0"/>
              <a:t>`)</a:t>
            </a:r>
          </a:p>
          <a:p>
            <a:r>
              <a:rPr lang="en-US" altLang="ko-KR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0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1419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수강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취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소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03483"/>
            <a:ext cx="4320480" cy="250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529024"/>
            <a:ext cx="4782229" cy="270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7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754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수강 신청 학점 초과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04" y="699971"/>
            <a:ext cx="8040984" cy="422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7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58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수강 인원 초과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62325"/>
            <a:ext cx="7920880" cy="421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73116"/>
            <a:ext cx="7344816" cy="374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8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04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개인 정보 확인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48718"/>
            <a:ext cx="7776864" cy="439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7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5042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개인 정보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32" y="563755"/>
            <a:ext cx="7959848" cy="438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13" y="1610133"/>
            <a:ext cx="34480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7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209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개인 정보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수정 확인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96" y="528124"/>
            <a:ext cx="7934283" cy="44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7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920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학생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개인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정보 수정 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endParaRPr lang="en-US" altLang="ko-KR" sz="1500" dirty="0" smtClean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71157"/>
            <a:ext cx="5832648" cy="340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34648"/>
            <a:ext cx="5832648" cy="348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7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685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수강생 정보 확인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500" dirty="0" smtClean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35321"/>
            <a:ext cx="7920880" cy="424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4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168193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0" y="20155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7398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기능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교수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수강생 정보 확인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16918"/>
            <a:ext cx="7920880" cy="433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9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9476" y="2062747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696997" y="239281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기대효과</a:t>
            </a:r>
            <a:endParaRPr lang="en-US" altLang="ko-KR" sz="1500" dirty="0" smtClean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59632" y="829249"/>
            <a:ext cx="70567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dirty="0"/>
              <a:t>▷ 학생은 자신이 원하는 과목을 수강신청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취소할 </a:t>
            </a:r>
            <a:r>
              <a:rPr lang="ko-KR" altLang="en-US" dirty="0"/>
              <a:t>수 있고</a:t>
            </a:r>
            <a:r>
              <a:rPr lang="en-US" altLang="ko-KR" dirty="0"/>
              <a:t>,</a:t>
            </a:r>
            <a:endParaRPr lang="ko-KR" altLang="en-US" dirty="0"/>
          </a:p>
          <a:p>
            <a:pPr fontAlgn="base" latinLnBrk="0"/>
            <a:r>
              <a:rPr lang="ko-KR" altLang="en-US" dirty="0" smtClean="0"/>
              <a:t>    자신이 </a:t>
            </a:r>
            <a:r>
              <a:rPr lang="ko-KR" altLang="en-US" dirty="0"/>
              <a:t>신청한 과목을 관리 할 수 있어 사용이 편리하다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endParaRPr lang="en-US" altLang="ko-KR" dirty="0" smtClean="0"/>
          </a:p>
          <a:p>
            <a:pPr fontAlgn="base" latinLnBrk="0"/>
            <a:r>
              <a:rPr lang="ko-KR" altLang="en-US" dirty="0" smtClean="0"/>
              <a:t>▷ </a:t>
            </a:r>
            <a:r>
              <a:rPr lang="ko-KR" altLang="en-US" dirty="0"/>
              <a:t>교수는 자신이 원하는 과목을 개설신청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취소할 </a:t>
            </a:r>
            <a:r>
              <a:rPr lang="ko-KR" altLang="en-US" dirty="0"/>
              <a:t>수 있고</a:t>
            </a:r>
            <a:r>
              <a:rPr lang="en-US" altLang="ko-KR" dirty="0"/>
              <a:t>,</a:t>
            </a:r>
            <a:endParaRPr lang="ko-KR" altLang="en-US" dirty="0"/>
          </a:p>
          <a:p>
            <a:pPr fontAlgn="base" latinLnBrk="0"/>
            <a:r>
              <a:rPr lang="ko-KR" altLang="en-US" dirty="0" smtClean="0"/>
              <a:t>    자신이 </a:t>
            </a:r>
            <a:r>
              <a:rPr lang="ko-KR" altLang="en-US" dirty="0"/>
              <a:t>개설한 과목을 관리 할 수 있어 사용이 편리하다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endParaRPr lang="en-US" altLang="ko-KR" dirty="0" smtClean="0"/>
          </a:p>
          <a:p>
            <a:pPr fontAlgn="base" latinLnBrk="0"/>
            <a:r>
              <a:rPr lang="ko-KR" altLang="en-US" dirty="0" smtClean="0"/>
              <a:t>▷ </a:t>
            </a:r>
            <a:r>
              <a:rPr lang="ko-KR" altLang="en-US" dirty="0"/>
              <a:t>교수는 자신이 개설한 과목의 수강생 정보를 </a:t>
            </a:r>
            <a:r>
              <a:rPr lang="ko-KR" altLang="en-US" dirty="0" smtClean="0"/>
              <a:t>볼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fontAlgn="base" latinLnBrk="0"/>
            <a:endParaRPr lang="en-US" altLang="ko-KR" dirty="0" smtClean="0"/>
          </a:p>
          <a:p>
            <a:pPr fontAlgn="base" latinLnBrk="0"/>
            <a:r>
              <a:rPr lang="ko-KR" altLang="en-US" dirty="0" smtClean="0"/>
              <a:t>▷ </a:t>
            </a:r>
            <a:r>
              <a:rPr lang="ko-KR" altLang="en-US" dirty="0"/>
              <a:t>각 과목별 코드가 존재하여 교수와 학생 모두 코드만으로 쉽게</a:t>
            </a:r>
          </a:p>
          <a:p>
            <a:pPr fontAlgn="base" latinLnBrk="0"/>
            <a:r>
              <a:rPr lang="ko-KR" altLang="en-US" dirty="0" smtClean="0"/>
              <a:t>    과목을 </a:t>
            </a:r>
            <a:r>
              <a:rPr lang="ko-KR" altLang="en-US" dirty="0"/>
              <a:t>신청</a:t>
            </a:r>
            <a:r>
              <a:rPr lang="en-US" altLang="ko-KR" dirty="0"/>
              <a:t>, </a:t>
            </a:r>
            <a:r>
              <a:rPr lang="ko-KR" altLang="en-US" dirty="0" smtClean="0"/>
              <a:t>삭제 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endParaRPr lang="en-US" altLang="ko-KR" dirty="0" smtClean="0"/>
          </a:p>
          <a:p>
            <a:pPr fontAlgn="base" latinLnBrk="0"/>
            <a:r>
              <a:rPr lang="ko-KR" altLang="en-US" dirty="0" smtClean="0"/>
              <a:t>▷ </a:t>
            </a:r>
            <a:r>
              <a:rPr lang="ko-KR" altLang="en-US" dirty="0"/>
              <a:t>비밀번호의 암호화를 통해 해커로부터 보안을 유지 할 수 있다</a:t>
            </a:r>
            <a:r>
              <a:rPr lang="en-US" altLang="ko-KR" dirty="0" smtClean="0"/>
              <a:t>.</a:t>
            </a:r>
          </a:p>
          <a:p>
            <a:pPr fontAlgn="base" latinLnBrk="0"/>
            <a:endParaRPr lang="en-US" altLang="ko-KR" dirty="0"/>
          </a:p>
          <a:p>
            <a:pPr fontAlgn="base" latinLnBrk="0"/>
            <a:r>
              <a:rPr lang="ko-KR" altLang="en-US" dirty="0" smtClean="0"/>
              <a:t>▷</a:t>
            </a:r>
            <a:r>
              <a:rPr lang="en-US" altLang="ko-KR" dirty="0" smtClean="0"/>
              <a:t>UI</a:t>
            </a:r>
            <a:r>
              <a:rPr lang="ko-KR" altLang="en-US" dirty="0" smtClean="0"/>
              <a:t>로 구성한 환경으로 누구나 손쉽게 다룰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7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9283" y="12743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1" y="15953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21820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구성 </a:t>
            </a:r>
            <a:r>
              <a:rPr lang="en-US" altLang="ko-KR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&lt;E-R Diagram&gt;</a:t>
            </a:r>
            <a:endParaRPr lang="en-US" altLang="ko-KR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55526"/>
            <a:ext cx="799288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0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2475854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1" y="27866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568" y="51470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소감</a:t>
            </a:r>
            <a:endParaRPr lang="ko-KR" altLang="en-US" sz="15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3608" y="1059443"/>
            <a:ext cx="7772400" cy="20419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DBP </a:t>
            </a:r>
            <a:r>
              <a:rPr lang="ko-KR" altLang="en-US" dirty="0" smtClean="0">
                <a:solidFill>
                  <a:schemeClr val="tx1"/>
                </a:solidFill>
              </a:rPr>
              <a:t>팀 프로젝트를  한 학기 동안 하면서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많은 의견과 생각을 공유했습니다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그로 인해 내 자신이 좀 더 발전한 것 같고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</a:rPr>
              <a:t>백지장도 맞들면 낫다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</a:rPr>
              <a:t>라는 말이 생각났습니다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모두 부족하지만 다같이 노력해서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이 프로젝트를 완성했다는 것에 큰 의미를 두고 싶습니다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66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6107" y="1947214"/>
            <a:ext cx="18596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rgbClr val="01B4D7"/>
                </a:solidFill>
                <a:latin typeface="Helvetica" pitchFamily="34" charset="0"/>
              </a:rPr>
              <a:t>Q &amp; A</a:t>
            </a:r>
            <a:endParaRPr lang="ko-KR" altLang="en-US" sz="5000" dirty="0">
              <a:solidFill>
                <a:srgbClr val="01B4D7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3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9958" y="2387084"/>
            <a:ext cx="130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1B4D7"/>
                </a:solidFill>
                <a:latin typeface="Helvetica" pitchFamily="34" charset="0"/>
              </a:rPr>
              <a:t>Thank You</a:t>
            </a:r>
            <a:endParaRPr lang="ko-KR" altLang="en-US" dirty="0">
              <a:solidFill>
                <a:srgbClr val="01B4D7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9283" y="12743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1" y="15953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6129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구성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스키마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27784" y="448092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CREATE TABLE `board` (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num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(11) NOT NULL AUTO_INCREMENT,</a:t>
            </a:r>
          </a:p>
          <a:p>
            <a:r>
              <a:rPr lang="en-US" altLang="ko-KR" dirty="0"/>
              <a:t>  `username`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`password`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`title`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`memo`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`time` </a:t>
            </a:r>
            <a:r>
              <a:rPr lang="en-US" altLang="ko-KR" dirty="0" err="1"/>
              <a:t>datetime</a:t>
            </a:r>
            <a:r>
              <a:rPr lang="en-US" altLang="ko-KR" dirty="0"/>
              <a:t> NOT NULL DEFAULT CURRENT_TIMESTAMP,</a:t>
            </a:r>
          </a:p>
          <a:p>
            <a:r>
              <a:rPr lang="en-US" altLang="ko-KR" dirty="0"/>
              <a:t>  `hit` </a:t>
            </a:r>
            <a:r>
              <a:rPr lang="en-US" altLang="ko-KR" dirty="0" err="1"/>
              <a:t>int</a:t>
            </a:r>
            <a:r>
              <a:rPr lang="en-US" altLang="ko-KR" dirty="0"/>
              <a:t>(20) NOT NULL DEFAULT '0',</a:t>
            </a:r>
          </a:p>
          <a:p>
            <a:r>
              <a:rPr lang="en-US" altLang="ko-KR" dirty="0"/>
              <a:t>  `ref` </a:t>
            </a:r>
            <a:r>
              <a:rPr lang="en-US" altLang="ko-KR" dirty="0" err="1"/>
              <a:t>int</a:t>
            </a:r>
            <a:r>
              <a:rPr lang="en-US" altLang="ko-KR" dirty="0"/>
              <a:t>(20) NOT NULL DEFAULT '0',</a:t>
            </a:r>
          </a:p>
          <a:p>
            <a:r>
              <a:rPr lang="en-US" altLang="ko-KR" dirty="0"/>
              <a:t>  `indent` </a:t>
            </a:r>
            <a:r>
              <a:rPr lang="en-US" altLang="ko-KR" dirty="0" err="1"/>
              <a:t>int</a:t>
            </a:r>
            <a:r>
              <a:rPr lang="en-US" altLang="ko-KR" dirty="0"/>
              <a:t>(20) NOT NULL DEFAULT '0',</a:t>
            </a:r>
          </a:p>
          <a:p>
            <a:r>
              <a:rPr lang="en-US" altLang="ko-KR" dirty="0"/>
              <a:t>  `step` </a:t>
            </a:r>
            <a:r>
              <a:rPr lang="en-US" altLang="ko-KR" dirty="0" err="1"/>
              <a:t>int</a:t>
            </a:r>
            <a:r>
              <a:rPr lang="en-US" altLang="ko-KR" dirty="0"/>
              <a:t>(20) NOT NULL DEFAULT '0',</a:t>
            </a:r>
          </a:p>
          <a:p>
            <a:r>
              <a:rPr lang="en-US" altLang="ko-KR" dirty="0"/>
              <a:t>  PRIMARY KEY (`</a:t>
            </a:r>
            <a:r>
              <a:rPr lang="en-US" altLang="ko-KR" dirty="0" err="1"/>
              <a:t>num</a:t>
            </a:r>
            <a:r>
              <a:rPr lang="en-US" altLang="ko-KR" dirty="0"/>
              <a:t>`)</a:t>
            </a:r>
          </a:p>
          <a:p>
            <a:r>
              <a:rPr lang="en-US" altLang="ko-KR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0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83568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92540" y="41151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9283" y="12743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13" y="128216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6" name="직각 삼각형 15"/>
          <p:cNvSpPr/>
          <p:nvPr/>
        </p:nvSpPr>
        <p:spPr>
          <a:xfrm rot="5400000">
            <a:off x="705071" y="159532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63413" y="16819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81" y="89016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34" y="20676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247585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8812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51470"/>
            <a:ext cx="16129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구성 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스키마</a:t>
            </a:r>
            <a:r>
              <a:rPr lang="en-US" altLang="ko-KR" sz="15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27784" y="449092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CREATE TABLE `notice` (</a:t>
            </a:r>
          </a:p>
          <a:p>
            <a:r>
              <a:rPr lang="en-US" altLang="ko-KR" dirty="0"/>
              <a:t>  `</a:t>
            </a:r>
            <a:r>
              <a:rPr lang="en-US" altLang="ko-KR" dirty="0" err="1"/>
              <a:t>num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(11) NOT NULL AUTO_INCREMENT,</a:t>
            </a:r>
          </a:p>
          <a:p>
            <a:r>
              <a:rPr lang="en-US" altLang="ko-KR" dirty="0"/>
              <a:t>  `username`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`password`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`title`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`memo` </a:t>
            </a:r>
            <a:r>
              <a:rPr lang="en-US" altLang="ko-KR" dirty="0" err="1"/>
              <a:t>varchar</a:t>
            </a:r>
            <a:r>
              <a:rPr lang="en-US" altLang="ko-KR" dirty="0"/>
              <a:t>(20) NOT NULL,</a:t>
            </a:r>
          </a:p>
          <a:p>
            <a:r>
              <a:rPr lang="en-US" altLang="ko-KR" dirty="0"/>
              <a:t>  `time` </a:t>
            </a:r>
            <a:r>
              <a:rPr lang="en-US" altLang="ko-KR" dirty="0" err="1"/>
              <a:t>datetime</a:t>
            </a:r>
            <a:r>
              <a:rPr lang="en-US" altLang="ko-KR" dirty="0"/>
              <a:t> NOT NULL DEFAULT CURRENT_TIMESTAMP,</a:t>
            </a:r>
          </a:p>
          <a:p>
            <a:r>
              <a:rPr lang="en-US" altLang="ko-KR" dirty="0"/>
              <a:t>  `hit` </a:t>
            </a:r>
            <a:r>
              <a:rPr lang="en-US" altLang="ko-KR" dirty="0" err="1"/>
              <a:t>int</a:t>
            </a:r>
            <a:r>
              <a:rPr lang="en-US" altLang="ko-KR" dirty="0"/>
              <a:t>(20) NOT NULL DEFAULT '0',</a:t>
            </a:r>
          </a:p>
          <a:p>
            <a:r>
              <a:rPr lang="en-US" altLang="ko-KR" dirty="0"/>
              <a:t>  `ref` </a:t>
            </a:r>
            <a:r>
              <a:rPr lang="en-US" altLang="ko-KR" dirty="0" err="1"/>
              <a:t>int</a:t>
            </a:r>
            <a:r>
              <a:rPr lang="en-US" altLang="ko-KR" dirty="0"/>
              <a:t>(20) NOT NULL DEFAULT '0',</a:t>
            </a:r>
          </a:p>
          <a:p>
            <a:r>
              <a:rPr lang="en-US" altLang="ko-KR" dirty="0"/>
              <a:t>  `indent` </a:t>
            </a:r>
            <a:r>
              <a:rPr lang="en-US" altLang="ko-KR" dirty="0" err="1"/>
              <a:t>int</a:t>
            </a:r>
            <a:r>
              <a:rPr lang="en-US" altLang="ko-KR" dirty="0"/>
              <a:t>(20) NOT NULL DEFAULT '0',</a:t>
            </a:r>
          </a:p>
          <a:p>
            <a:r>
              <a:rPr lang="en-US" altLang="ko-KR" dirty="0"/>
              <a:t>  `step` </a:t>
            </a:r>
            <a:r>
              <a:rPr lang="en-US" altLang="ko-KR" dirty="0" err="1"/>
              <a:t>int</a:t>
            </a:r>
            <a:r>
              <a:rPr lang="en-US" altLang="ko-KR" dirty="0"/>
              <a:t>(20) NOT NULL DEFAULT '0',</a:t>
            </a:r>
          </a:p>
          <a:p>
            <a:r>
              <a:rPr lang="en-US" altLang="ko-KR" dirty="0"/>
              <a:t>  PRIMARY KEY (`</a:t>
            </a:r>
            <a:r>
              <a:rPr lang="en-US" altLang="ko-KR" dirty="0" err="1"/>
              <a:t>num</a:t>
            </a:r>
            <a:r>
              <a:rPr lang="en-US" altLang="ko-KR" dirty="0"/>
              <a:t>`)</a:t>
            </a:r>
          </a:p>
          <a:p>
            <a:r>
              <a:rPr lang="en-US" altLang="ko-KR" dirty="0" smtClean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0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1739</Words>
  <Application>Microsoft Office PowerPoint</Application>
  <PresentationFormat>화면 슬라이드 쇼(16:9)</PresentationFormat>
  <Paragraphs>681</Paragraphs>
  <Slides>72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Arial</vt:lpstr>
      <vt:lpstr>Yoon 윤고딕 520_TT</vt:lpstr>
      <vt:lpstr>굴림</vt:lpstr>
      <vt:lpstr>나눔고딕</vt:lpstr>
      <vt:lpstr>맑은 고딕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Yi Yong Sup</dc:creator>
  <cp:lastModifiedBy>Kyoungmo Sung</cp:lastModifiedBy>
  <cp:revision>140</cp:revision>
  <dcterms:created xsi:type="dcterms:W3CDTF">2013-10-03T07:51:46Z</dcterms:created>
  <dcterms:modified xsi:type="dcterms:W3CDTF">2015-06-07T15:51:01Z</dcterms:modified>
</cp:coreProperties>
</file>